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1" r:id="rId9"/>
    <p:sldId id="262" r:id="rId10"/>
    <p:sldId id="265" r:id="rId11"/>
    <p:sldId id="264" r:id="rId12"/>
    <p:sldId id="263" r:id="rId13"/>
    <p:sldId id="266" r:id="rId14"/>
    <p:sldId id="267" r:id="rId15"/>
    <p:sldId id="270" r:id="rId16"/>
    <p:sldId id="26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>
        <p:scale>
          <a:sx n="91" d="100"/>
          <a:sy n="91" d="100"/>
        </p:scale>
        <p:origin x="8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AADA1A-B01D-4F60-87E1-B9D0501202E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A45DA3-1E99-41A7-B48B-97C03D074A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</a:t>
          </a:r>
          <a:r>
            <a:rPr lang="zh-CN"/>
            <a:t> </a:t>
          </a:r>
          <a:r>
            <a:rPr lang="en-US"/>
            <a:t>in</a:t>
          </a:r>
          <a:r>
            <a:rPr lang="zh-CN"/>
            <a:t> </a:t>
          </a:r>
          <a:r>
            <a:rPr lang="en-US"/>
            <a:t>2016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outdated</a:t>
          </a:r>
        </a:p>
      </dgm:t>
    </dgm:pt>
    <dgm:pt modelId="{F7BB8DD7-FA95-4DF2-9333-75FBC0234861}" type="parTrans" cxnId="{79BB4F7D-F540-4051-90A6-24123B1493BC}">
      <dgm:prSet/>
      <dgm:spPr/>
      <dgm:t>
        <a:bodyPr/>
        <a:lstStyle/>
        <a:p>
          <a:endParaRPr lang="en-US"/>
        </a:p>
      </dgm:t>
    </dgm:pt>
    <dgm:pt modelId="{7AD4AED4-9DD8-43C1-9A86-E90EDC735DA4}" type="sibTrans" cxnId="{79BB4F7D-F540-4051-90A6-24123B1493BC}">
      <dgm:prSet/>
      <dgm:spPr/>
      <dgm:t>
        <a:bodyPr/>
        <a:lstStyle/>
        <a:p>
          <a:endParaRPr lang="en-US"/>
        </a:p>
      </dgm:t>
    </dgm:pt>
    <dgm:pt modelId="{33FA9F12-73CF-480E-8AD6-6D1D6862BC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Analyzed</a:t>
          </a:r>
          <a:r>
            <a:rPr lang="zh-CN" sz="1600" dirty="0"/>
            <a:t> </a:t>
          </a:r>
          <a:r>
            <a:rPr lang="en-US" sz="1600" dirty="0"/>
            <a:t>the</a:t>
          </a:r>
          <a:r>
            <a:rPr lang="zh-CN" sz="1600" dirty="0"/>
            <a:t> </a:t>
          </a:r>
          <a:r>
            <a:rPr lang="en-US" sz="1600" dirty="0"/>
            <a:t>trends</a:t>
          </a:r>
          <a:r>
            <a:rPr lang="zh-CN" sz="1600" dirty="0"/>
            <a:t> </a:t>
          </a:r>
          <a:r>
            <a:rPr lang="en-US" sz="1600" dirty="0"/>
            <a:t>of</a:t>
          </a:r>
          <a:r>
            <a:rPr lang="zh-CN" sz="1600" dirty="0"/>
            <a:t> </a:t>
          </a:r>
          <a:r>
            <a:rPr lang="en-US" sz="1600" dirty="0"/>
            <a:t>the</a:t>
          </a:r>
          <a:r>
            <a:rPr lang="zh-CN" sz="1600" dirty="0"/>
            <a:t> </a:t>
          </a:r>
          <a:r>
            <a:rPr lang="en-US" sz="1600" dirty="0"/>
            <a:t>population</a:t>
          </a:r>
          <a:r>
            <a:rPr lang="zh-CN" sz="1600" dirty="0"/>
            <a:t> </a:t>
          </a:r>
          <a:r>
            <a:rPr lang="en-US" sz="1600" dirty="0"/>
            <a:t>between</a:t>
          </a:r>
          <a:r>
            <a:rPr lang="zh-CN" sz="1600" dirty="0"/>
            <a:t> </a:t>
          </a:r>
          <a:r>
            <a:rPr lang="en-US" sz="1600" dirty="0"/>
            <a:t>2011</a:t>
          </a:r>
          <a:r>
            <a:rPr lang="zh-CN" sz="1600" dirty="0"/>
            <a:t> </a:t>
          </a:r>
          <a:r>
            <a:rPr lang="en-US" sz="1600" dirty="0"/>
            <a:t>&amp;</a:t>
          </a:r>
          <a:r>
            <a:rPr lang="zh-CN" sz="1600" dirty="0"/>
            <a:t> </a:t>
          </a:r>
          <a:r>
            <a:rPr lang="en-US" sz="1600" dirty="0"/>
            <a:t>2016</a:t>
          </a:r>
          <a:r>
            <a:rPr lang="zh-CN" sz="1600" dirty="0"/>
            <a:t> </a:t>
          </a:r>
          <a:r>
            <a:rPr lang="en-US" sz="1600" dirty="0"/>
            <a:t>to</a:t>
          </a:r>
          <a:r>
            <a:rPr lang="zh-CN" sz="1600" dirty="0"/>
            <a:t> </a:t>
          </a:r>
          <a:r>
            <a:rPr lang="en-US" sz="1600" dirty="0"/>
            <a:t>decrease</a:t>
          </a:r>
          <a:r>
            <a:rPr lang="zh-CN" sz="1600" dirty="0"/>
            <a:t> </a:t>
          </a:r>
          <a:r>
            <a:rPr lang="en-US" sz="1600" dirty="0"/>
            <a:t>the</a:t>
          </a:r>
          <a:r>
            <a:rPr lang="zh-CN" sz="1600" dirty="0"/>
            <a:t> </a:t>
          </a:r>
          <a:r>
            <a:rPr lang="en-US" sz="1600" dirty="0"/>
            <a:t>impact</a:t>
          </a:r>
        </a:p>
      </dgm:t>
    </dgm:pt>
    <dgm:pt modelId="{330056D7-91A1-4F25-817E-94DAE78AEF53}" type="parTrans" cxnId="{6278568A-F4EC-4F6F-B93F-EF4DF2E44E12}">
      <dgm:prSet/>
      <dgm:spPr/>
      <dgm:t>
        <a:bodyPr/>
        <a:lstStyle/>
        <a:p>
          <a:endParaRPr lang="en-US"/>
        </a:p>
      </dgm:t>
    </dgm:pt>
    <dgm:pt modelId="{DEDBACD5-B5B8-4623-80F7-F5214333F656}" type="sibTrans" cxnId="{6278568A-F4EC-4F6F-B93F-EF4DF2E44E12}">
      <dgm:prSet/>
      <dgm:spPr/>
      <dgm:t>
        <a:bodyPr/>
        <a:lstStyle/>
        <a:p>
          <a:endParaRPr lang="en-US"/>
        </a:p>
      </dgm:t>
    </dgm:pt>
    <dgm:pt modelId="{458B5643-3710-4A67-B856-5126651215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Opening a restaurant can be complex project</a:t>
          </a:r>
        </a:p>
      </dgm:t>
    </dgm:pt>
    <dgm:pt modelId="{DAB99DC6-E4CD-4D66-9A1E-166D7BC077CE}" type="parTrans" cxnId="{AD7EC541-6BF6-4E74-A553-C68730453EE7}">
      <dgm:prSet/>
      <dgm:spPr/>
      <dgm:t>
        <a:bodyPr/>
        <a:lstStyle/>
        <a:p>
          <a:endParaRPr lang="en-US"/>
        </a:p>
      </dgm:t>
    </dgm:pt>
    <dgm:pt modelId="{68984CF4-C004-470E-968F-1C7A90607621}" type="sibTrans" cxnId="{AD7EC541-6BF6-4E74-A553-C68730453EE7}">
      <dgm:prSet/>
      <dgm:spPr/>
      <dgm:t>
        <a:bodyPr/>
        <a:lstStyle/>
        <a:p>
          <a:endParaRPr lang="en-US"/>
        </a:p>
      </dgm:t>
    </dgm:pt>
    <dgm:pt modelId="{50458D51-F97E-4C87-8413-B712ED60DD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This</a:t>
          </a:r>
          <a:r>
            <a:rPr lang="zh-CN" sz="1600" dirty="0"/>
            <a:t> </a:t>
          </a:r>
          <a:r>
            <a:rPr lang="en-US" sz="1600" dirty="0"/>
            <a:t>project</a:t>
          </a:r>
          <a:r>
            <a:rPr lang="zh-CN" sz="1600" dirty="0"/>
            <a:t> </a:t>
          </a:r>
          <a:r>
            <a:rPr lang="en-US" sz="1600" dirty="0"/>
            <a:t>is</a:t>
          </a:r>
          <a:r>
            <a:rPr lang="zh-CN" sz="1600" dirty="0"/>
            <a:t> </a:t>
          </a:r>
          <a:r>
            <a:rPr lang="en-US" sz="1600" dirty="0"/>
            <a:t>the</a:t>
          </a:r>
          <a:r>
            <a:rPr lang="zh-CN" sz="1600" dirty="0"/>
            <a:t> </a:t>
          </a:r>
          <a:r>
            <a:rPr lang="en-US" sz="1600" dirty="0"/>
            <a:t>first</a:t>
          </a:r>
          <a:r>
            <a:rPr lang="zh-CN" sz="1600" dirty="0"/>
            <a:t> </a:t>
          </a:r>
          <a:r>
            <a:rPr lang="en-US" sz="1600" dirty="0"/>
            <a:t>step</a:t>
          </a:r>
          <a:r>
            <a:rPr lang="zh-CN" sz="1600" dirty="0"/>
            <a:t> </a:t>
          </a:r>
          <a:r>
            <a:rPr lang="en-US" sz="1600" dirty="0"/>
            <a:t>to</a:t>
          </a:r>
          <a:r>
            <a:rPr lang="zh-CN" sz="1600" dirty="0"/>
            <a:t> </a:t>
          </a:r>
          <a:r>
            <a:rPr lang="en-US" sz="1600" dirty="0"/>
            <a:t>provide</a:t>
          </a:r>
          <a:r>
            <a:rPr lang="zh-CN" sz="1600" dirty="0"/>
            <a:t> </a:t>
          </a:r>
          <a:r>
            <a:rPr lang="en-US" sz="1600" dirty="0"/>
            <a:t>the</a:t>
          </a:r>
          <a:r>
            <a:rPr lang="zh-CN" sz="1600" dirty="0"/>
            <a:t> </a:t>
          </a:r>
          <a:r>
            <a:rPr lang="en-US" sz="1600" dirty="0"/>
            <a:t>overall</a:t>
          </a:r>
          <a:r>
            <a:rPr lang="zh-CN" sz="1600" dirty="0"/>
            <a:t> </a:t>
          </a:r>
          <a:r>
            <a:rPr lang="en-US" sz="1600" dirty="0"/>
            <a:t>situation</a:t>
          </a:r>
          <a:r>
            <a:rPr lang="zh-CN" sz="1600" dirty="0"/>
            <a:t> </a:t>
          </a:r>
          <a:r>
            <a:rPr lang="en-US" sz="1600" dirty="0"/>
            <a:t>in</a:t>
          </a:r>
          <a:r>
            <a:rPr lang="zh-CN" sz="1600" dirty="0"/>
            <a:t> </a:t>
          </a:r>
          <a:r>
            <a:rPr lang="en-US" sz="1600" dirty="0"/>
            <a:t>Toronto</a:t>
          </a:r>
        </a:p>
      </dgm:t>
    </dgm:pt>
    <dgm:pt modelId="{7ABF970E-6434-4513-82B8-A73543EAD0E2}" type="parTrans" cxnId="{241E79A8-66E7-40A6-8445-684A99F28A3E}">
      <dgm:prSet/>
      <dgm:spPr/>
      <dgm:t>
        <a:bodyPr/>
        <a:lstStyle/>
        <a:p>
          <a:endParaRPr lang="en-US"/>
        </a:p>
      </dgm:t>
    </dgm:pt>
    <dgm:pt modelId="{83C37B22-24C3-47E8-A88E-B9F65ACAD034}" type="sibTrans" cxnId="{241E79A8-66E7-40A6-8445-684A99F28A3E}">
      <dgm:prSet/>
      <dgm:spPr/>
      <dgm:t>
        <a:bodyPr/>
        <a:lstStyle/>
        <a:p>
          <a:endParaRPr lang="en-US"/>
        </a:p>
      </dgm:t>
    </dgm:pt>
    <dgm:pt modelId="{2030D1E2-32AF-438A-A2EC-890FDD4FE9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</a:t>
          </a:r>
          <a:r>
            <a:rPr lang="zh-CN"/>
            <a:t> </a:t>
          </a:r>
          <a:r>
            <a:rPr lang="en-US"/>
            <a:t>study</a:t>
          </a:r>
          <a:r>
            <a:rPr lang="zh-CN"/>
            <a:t> </a:t>
          </a:r>
          <a:r>
            <a:rPr lang="en-US"/>
            <a:t>can</a:t>
          </a:r>
          <a:r>
            <a:rPr lang="zh-CN"/>
            <a:t> </a:t>
          </a:r>
          <a:r>
            <a:rPr lang="en-US"/>
            <a:t>include:</a:t>
          </a:r>
        </a:p>
      </dgm:t>
    </dgm:pt>
    <dgm:pt modelId="{CAC7EB0F-6008-4CE0-82B3-47C7E9D81E5B}" type="parTrans" cxnId="{4AB6EB55-70FC-437E-87EB-8166C9F88663}">
      <dgm:prSet/>
      <dgm:spPr/>
      <dgm:t>
        <a:bodyPr/>
        <a:lstStyle/>
        <a:p>
          <a:endParaRPr lang="en-US"/>
        </a:p>
      </dgm:t>
    </dgm:pt>
    <dgm:pt modelId="{7DD32D58-69CC-488F-B2D4-F02776290901}" type="sibTrans" cxnId="{4AB6EB55-70FC-437E-87EB-8166C9F88663}">
      <dgm:prSet/>
      <dgm:spPr/>
      <dgm:t>
        <a:bodyPr/>
        <a:lstStyle/>
        <a:p>
          <a:endParaRPr lang="en-US"/>
        </a:p>
      </dgm:t>
    </dgm:pt>
    <dgm:pt modelId="{76ACDE2E-5FAE-488B-94CE-0BDE6D7156B0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dirty="0"/>
            <a:t>Salary</a:t>
          </a:r>
          <a:r>
            <a:rPr lang="zh-CN" sz="1200" dirty="0"/>
            <a:t> </a:t>
          </a:r>
          <a:r>
            <a:rPr lang="en-US" sz="1200" dirty="0"/>
            <a:t>Analysis</a:t>
          </a:r>
        </a:p>
      </dgm:t>
    </dgm:pt>
    <dgm:pt modelId="{6A9915FA-3396-43A5-8BC1-26DF4BC74F84}" type="parTrans" cxnId="{DC8FD8AB-19B8-48E2-AA9E-E108F5F203A1}">
      <dgm:prSet/>
      <dgm:spPr/>
      <dgm:t>
        <a:bodyPr/>
        <a:lstStyle/>
        <a:p>
          <a:endParaRPr lang="en-US"/>
        </a:p>
      </dgm:t>
    </dgm:pt>
    <dgm:pt modelId="{D58A6B70-9E03-4465-9EE1-22DE4BAF95A5}" type="sibTrans" cxnId="{DC8FD8AB-19B8-48E2-AA9E-E108F5F203A1}">
      <dgm:prSet/>
      <dgm:spPr/>
      <dgm:t>
        <a:bodyPr/>
        <a:lstStyle/>
        <a:p>
          <a:endParaRPr lang="en-US"/>
        </a:p>
      </dgm:t>
    </dgm:pt>
    <dgm:pt modelId="{015090A1-20DD-4958-86EA-864C9F691165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dirty="0"/>
            <a:t>Competitiveness</a:t>
          </a:r>
          <a:r>
            <a:rPr lang="zh-CN" sz="1200" dirty="0"/>
            <a:t> </a:t>
          </a:r>
          <a:r>
            <a:rPr lang="en-US" sz="1200" dirty="0"/>
            <a:t>Analysis</a:t>
          </a:r>
        </a:p>
      </dgm:t>
    </dgm:pt>
    <dgm:pt modelId="{1BDF8206-A7F5-4640-A8CD-238030A56C2D}" type="parTrans" cxnId="{6CC38F53-E957-4059-BADA-A547C9046250}">
      <dgm:prSet/>
      <dgm:spPr/>
      <dgm:t>
        <a:bodyPr/>
        <a:lstStyle/>
        <a:p>
          <a:endParaRPr lang="en-US"/>
        </a:p>
      </dgm:t>
    </dgm:pt>
    <dgm:pt modelId="{4103BEE1-189E-4596-95EA-2E58D1AB5E2F}" type="sibTrans" cxnId="{6CC38F53-E957-4059-BADA-A547C9046250}">
      <dgm:prSet/>
      <dgm:spPr/>
      <dgm:t>
        <a:bodyPr/>
        <a:lstStyle/>
        <a:p>
          <a:endParaRPr lang="en-US"/>
        </a:p>
      </dgm:t>
    </dgm:pt>
    <dgm:pt modelId="{781BA874-2EE3-4BE4-BBD2-64F91AB293EF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/>
            <a:t>The</a:t>
          </a:r>
          <a:r>
            <a:rPr lang="zh-CN" sz="1200"/>
            <a:t> </a:t>
          </a:r>
          <a:r>
            <a:rPr lang="en-US" sz="1200"/>
            <a:t>range</a:t>
          </a:r>
          <a:r>
            <a:rPr lang="zh-CN" sz="1200"/>
            <a:t> </a:t>
          </a:r>
          <a:r>
            <a:rPr lang="en-US" sz="1200"/>
            <a:t>of</a:t>
          </a:r>
          <a:r>
            <a:rPr lang="zh-CN" sz="1200"/>
            <a:t> </a:t>
          </a:r>
          <a:r>
            <a:rPr lang="en-US" sz="1200"/>
            <a:t>the</a:t>
          </a:r>
          <a:r>
            <a:rPr lang="zh-CN" sz="1200"/>
            <a:t> </a:t>
          </a:r>
          <a:r>
            <a:rPr lang="en-US" sz="1200"/>
            <a:t>price</a:t>
          </a:r>
        </a:p>
      </dgm:t>
    </dgm:pt>
    <dgm:pt modelId="{27E85536-4EAB-4E0E-B684-FE0A76D1B712}" type="parTrans" cxnId="{30197DA3-1627-4EC5-BA18-70823B1D9C34}">
      <dgm:prSet/>
      <dgm:spPr/>
      <dgm:t>
        <a:bodyPr/>
        <a:lstStyle/>
        <a:p>
          <a:endParaRPr lang="en-US"/>
        </a:p>
      </dgm:t>
    </dgm:pt>
    <dgm:pt modelId="{44064CFB-F854-4FAA-A8AF-A0531825CE9C}" type="sibTrans" cxnId="{30197DA3-1627-4EC5-BA18-70823B1D9C34}">
      <dgm:prSet/>
      <dgm:spPr/>
      <dgm:t>
        <a:bodyPr/>
        <a:lstStyle/>
        <a:p>
          <a:endParaRPr lang="en-US"/>
        </a:p>
      </dgm:t>
    </dgm:pt>
    <dgm:pt modelId="{767E7659-D92E-4EBF-8A5C-7A903AA680F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dirty="0"/>
            <a:t>The</a:t>
          </a:r>
          <a:r>
            <a:rPr lang="zh-CN" sz="1200" dirty="0"/>
            <a:t> </a:t>
          </a:r>
          <a:r>
            <a:rPr lang="en-US" sz="1200" dirty="0"/>
            <a:t>operation</a:t>
          </a:r>
          <a:r>
            <a:rPr lang="zh-CN" sz="1200" dirty="0"/>
            <a:t> </a:t>
          </a:r>
          <a:r>
            <a:rPr lang="en-US" sz="1200" dirty="0"/>
            <a:t>cost</a:t>
          </a:r>
          <a:endParaRPr lang="en-US" sz="1100" dirty="0"/>
        </a:p>
      </dgm:t>
    </dgm:pt>
    <dgm:pt modelId="{9E9EC4F0-668A-46D4-8666-2E6EC7AE3A61}" type="parTrans" cxnId="{FA86540A-CE87-4BD6-AF92-EDBB6A995E98}">
      <dgm:prSet/>
      <dgm:spPr/>
      <dgm:t>
        <a:bodyPr/>
        <a:lstStyle/>
        <a:p>
          <a:endParaRPr lang="en-US"/>
        </a:p>
      </dgm:t>
    </dgm:pt>
    <dgm:pt modelId="{C61863F4-4968-4136-81DF-1770613E8041}" type="sibTrans" cxnId="{FA86540A-CE87-4BD6-AF92-EDBB6A995E98}">
      <dgm:prSet/>
      <dgm:spPr/>
      <dgm:t>
        <a:bodyPr/>
        <a:lstStyle/>
        <a:p>
          <a:endParaRPr lang="en-US"/>
        </a:p>
      </dgm:t>
    </dgm:pt>
    <dgm:pt modelId="{80D98575-2C4C-4E5D-BA74-95352FA7B44D}" type="pres">
      <dgm:prSet presAssocID="{B5AADA1A-B01D-4F60-87E1-B9D0501202E0}" presName="root" presStyleCnt="0">
        <dgm:presLayoutVars>
          <dgm:dir/>
          <dgm:resizeHandles val="exact"/>
        </dgm:presLayoutVars>
      </dgm:prSet>
      <dgm:spPr/>
    </dgm:pt>
    <dgm:pt modelId="{66D7B627-B4BE-4074-A298-722790A6A523}" type="pres">
      <dgm:prSet presAssocID="{3FA45DA3-1E99-41A7-B48B-97C03D074ADB}" presName="compNode" presStyleCnt="0"/>
      <dgm:spPr/>
    </dgm:pt>
    <dgm:pt modelId="{78022D56-3993-4FCC-BE3E-56E0687373D9}" type="pres">
      <dgm:prSet presAssocID="{3FA45DA3-1E99-41A7-B48B-97C03D074ADB}" presName="bgRect" presStyleLbl="bgShp" presStyleIdx="0" presStyleCnt="3"/>
      <dgm:spPr/>
    </dgm:pt>
    <dgm:pt modelId="{EEF1D473-FE73-4E70-AD5D-8C4DB4A15114}" type="pres">
      <dgm:prSet presAssocID="{3FA45DA3-1E99-41A7-B48B-97C03D074A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257315C-6423-4DDC-8822-38FE3CD37AFE}" type="pres">
      <dgm:prSet presAssocID="{3FA45DA3-1E99-41A7-B48B-97C03D074ADB}" presName="spaceRect" presStyleCnt="0"/>
      <dgm:spPr/>
    </dgm:pt>
    <dgm:pt modelId="{708E5E86-C2AA-46FD-B25E-69381453854A}" type="pres">
      <dgm:prSet presAssocID="{3FA45DA3-1E99-41A7-B48B-97C03D074ADB}" presName="parTx" presStyleLbl="revTx" presStyleIdx="0" presStyleCnt="6">
        <dgm:presLayoutVars>
          <dgm:chMax val="0"/>
          <dgm:chPref val="0"/>
        </dgm:presLayoutVars>
      </dgm:prSet>
      <dgm:spPr/>
    </dgm:pt>
    <dgm:pt modelId="{4754F4B2-B637-4EB7-8AB4-1BD72652EA71}" type="pres">
      <dgm:prSet presAssocID="{3FA45DA3-1E99-41A7-B48B-97C03D074ADB}" presName="desTx" presStyleLbl="revTx" presStyleIdx="1" presStyleCnt="6">
        <dgm:presLayoutVars/>
      </dgm:prSet>
      <dgm:spPr/>
    </dgm:pt>
    <dgm:pt modelId="{B96749BF-3792-48CB-BA1D-D7C0D117BA27}" type="pres">
      <dgm:prSet presAssocID="{7AD4AED4-9DD8-43C1-9A86-E90EDC735DA4}" presName="sibTrans" presStyleCnt="0"/>
      <dgm:spPr/>
    </dgm:pt>
    <dgm:pt modelId="{303173DA-B430-436B-BE7C-969E72BD7FC8}" type="pres">
      <dgm:prSet presAssocID="{458B5643-3710-4A67-B856-5126651215F8}" presName="compNode" presStyleCnt="0"/>
      <dgm:spPr/>
    </dgm:pt>
    <dgm:pt modelId="{ED990E78-E403-481F-9AC3-0169E1C5A976}" type="pres">
      <dgm:prSet presAssocID="{458B5643-3710-4A67-B856-5126651215F8}" presName="bgRect" presStyleLbl="bgShp" presStyleIdx="1" presStyleCnt="3"/>
      <dgm:spPr/>
    </dgm:pt>
    <dgm:pt modelId="{E0EE5104-FE6F-4EF7-A96C-F9EC048277F5}" type="pres">
      <dgm:prSet presAssocID="{458B5643-3710-4A67-B856-5126651215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831A8DED-590F-47D6-9F97-C2989F4D5CE9}" type="pres">
      <dgm:prSet presAssocID="{458B5643-3710-4A67-B856-5126651215F8}" presName="spaceRect" presStyleCnt="0"/>
      <dgm:spPr/>
    </dgm:pt>
    <dgm:pt modelId="{53426E2B-9C5D-419B-816C-5EA6814DA902}" type="pres">
      <dgm:prSet presAssocID="{458B5643-3710-4A67-B856-5126651215F8}" presName="parTx" presStyleLbl="revTx" presStyleIdx="2" presStyleCnt="6">
        <dgm:presLayoutVars>
          <dgm:chMax val="0"/>
          <dgm:chPref val="0"/>
        </dgm:presLayoutVars>
      </dgm:prSet>
      <dgm:spPr/>
    </dgm:pt>
    <dgm:pt modelId="{82FF5254-F13A-42D1-900C-98F940284C67}" type="pres">
      <dgm:prSet presAssocID="{458B5643-3710-4A67-B856-5126651215F8}" presName="desTx" presStyleLbl="revTx" presStyleIdx="3" presStyleCnt="6">
        <dgm:presLayoutVars/>
      </dgm:prSet>
      <dgm:spPr/>
    </dgm:pt>
    <dgm:pt modelId="{2ECF6CB7-E361-4BFB-9646-678371BD627D}" type="pres">
      <dgm:prSet presAssocID="{68984CF4-C004-470E-968F-1C7A90607621}" presName="sibTrans" presStyleCnt="0"/>
      <dgm:spPr/>
    </dgm:pt>
    <dgm:pt modelId="{37EF14B8-E8DB-4033-A11C-D7E41D356FB8}" type="pres">
      <dgm:prSet presAssocID="{2030D1E2-32AF-438A-A2EC-890FDD4FE9BF}" presName="compNode" presStyleCnt="0"/>
      <dgm:spPr/>
    </dgm:pt>
    <dgm:pt modelId="{A7513971-2B67-4C6B-9A00-2FD5846FBA46}" type="pres">
      <dgm:prSet presAssocID="{2030D1E2-32AF-438A-A2EC-890FDD4FE9BF}" presName="bgRect" presStyleLbl="bgShp" presStyleIdx="2" presStyleCnt="3"/>
      <dgm:spPr/>
    </dgm:pt>
    <dgm:pt modelId="{05D722BF-ECD6-4DB9-8178-A6DCF50960A4}" type="pres">
      <dgm:prSet presAssocID="{2030D1E2-32AF-438A-A2EC-890FDD4FE9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5A9D494-BD35-446F-92EA-DFD30941835C}" type="pres">
      <dgm:prSet presAssocID="{2030D1E2-32AF-438A-A2EC-890FDD4FE9BF}" presName="spaceRect" presStyleCnt="0"/>
      <dgm:spPr/>
    </dgm:pt>
    <dgm:pt modelId="{53C08A2D-8CDC-492C-A1BC-F3E638F096EE}" type="pres">
      <dgm:prSet presAssocID="{2030D1E2-32AF-438A-A2EC-890FDD4FE9BF}" presName="parTx" presStyleLbl="revTx" presStyleIdx="4" presStyleCnt="6">
        <dgm:presLayoutVars>
          <dgm:chMax val="0"/>
          <dgm:chPref val="0"/>
        </dgm:presLayoutVars>
      </dgm:prSet>
      <dgm:spPr/>
    </dgm:pt>
    <dgm:pt modelId="{0CD11810-0150-415F-A9DD-67D238891AEA}" type="pres">
      <dgm:prSet presAssocID="{2030D1E2-32AF-438A-A2EC-890FDD4FE9BF}" presName="desTx" presStyleLbl="revTx" presStyleIdx="5" presStyleCnt="6">
        <dgm:presLayoutVars/>
      </dgm:prSet>
      <dgm:spPr/>
    </dgm:pt>
  </dgm:ptLst>
  <dgm:cxnLst>
    <dgm:cxn modelId="{13CF3A08-83CE-4EE0-8848-43BA9D69CAF1}" type="presOf" srcId="{458B5643-3710-4A67-B856-5126651215F8}" destId="{53426E2B-9C5D-419B-816C-5EA6814DA902}" srcOrd="0" destOrd="0" presId="urn:microsoft.com/office/officeart/2018/2/layout/IconVerticalSolidList"/>
    <dgm:cxn modelId="{FA86540A-CE87-4BD6-AF92-EDBB6A995E98}" srcId="{2030D1E2-32AF-438A-A2EC-890FDD4FE9BF}" destId="{767E7659-D92E-4EBF-8A5C-7A903AA680F3}" srcOrd="3" destOrd="0" parTransId="{9E9EC4F0-668A-46D4-8666-2E6EC7AE3A61}" sibTransId="{C61863F4-4968-4136-81DF-1770613E8041}"/>
    <dgm:cxn modelId="{C1C7240D-94F3-43A3-8647-14B9D0E9BB0C}" type="presOf" srcId="{50458D51-F97E-4C87-8413-B712ED60DDC0}" destId="{82FF5254-F13A-42D1-900C-98F940284C67}" srcOrd="0" destOrd="0" presId="urn:microsoft.com/office/officeart/2018/2/layout/IconVerticalSolidList"/>
    <dgm:cxn modelId="{08CF621D-7CCF-4C05-94D1-79A30C46F916}" type="presOf" srcId="{015090A1-20DD-4958-86EA-864C9F691165}" destId="{0CD11810-0150-415F-A9DD-67D238891AEA}" srcOrd="0" destOrd="1" presId="urn:microsoft.com/office/officeart/2018/2/layout/IconVerticalSolidList"/>
    <dgm:cxn modelId="{AD7EC541-6BF6-4E74-A553-C68730453EE7}" srcId="{B5AADA1A-B01D-4F60-87E1-B9D0501202E0}" destId="{458B5643-3710-4A67-B856-5126651215F8}" srcOrd="1" destOrd="0" parTransId="{DAB99DC6-E4CD-4D66-9A1E-166D7BC077CE}" sibTransId="{68984CF4-C004-470E-968F-1C7A90607621}"/>
    <dgm:cxn modelId="{09DA114A-82A1-4BCC-9EA0-0E88731D80F0}" type="presOf" srcId="{B5AADA1A-B01D-4F60-87E1-B9D0501202E0}" destId="{80D98575-2C4C-4E5D-BA74-95352FA7B44D}" srcOrd="0" destOrd="0" presId="urn:microsoft.com/office/officeart/2018/2/layout/IconVerticalSolidList"/>
    <dgm:cxn modelId="{6CC38F53-E957-4059-BADA-A547C9046250}" srcId="{2030D1E2-32AF-438A-A2EC-890FDD4FE9BF}" destId="{015090A1-20DD-4958-86EA-864C9F691165}" srcOrd="1" destOrd="0" parTransId="{1BDF8206-A7F5-4640-A8CD-238030A56C2D}" sibTransId="{4103BEE1-189E-4596-95EA-2E58D1AB5E2F}"/>
    <dgm:cxn modelId="{4AB6EB55-70FC-437E-87EB-8166C9F88663}" srcId="{B5AADA1A-B01D-4F60-87E1-B9D0501202E0}" destId="{2030D1E2-32AF-438A-A2EC-890FDD4FE9BF}" srcOrd="2" destOrd="0" parTransId="{CAC7EB0F-6008-4CE0-82B3-47C7E9D81E5B}" sibTransId="{7DD32D58-69CC-488F-B2D4-F02776290901}"/>
    <dgm:cxn modelId="{C6246556-765B-46B1-AF1A-379E2D0C7B52}" type="presOf" srcId="{767E7659-D92E-4EBF-8A5C-7A903AA680F3}" destId="{0CD11810-0150-415F-A9DD-67D238891AEA}" srcOrd="0" destOrd="3" presId="urn:microsoft.com/office/officeart/2018/2/layout/IconVerticalSolidList"/>
    <dgm:cxn modelId="{59726C5F-F320-442E-8EC7-4A2129D996EA}" type="presOf" srcId="{781BA874-2EE3-4BE4-BBD2-64F91AB293EF}" destId="{0CD11810-0150-415F-A9DD-67D238891AEA}" srcOrd="0" destOrd="2" presId="urn:microsoft.com/office/officeart/2018/2/layout/IconVerticalSolidList"/>
    <dgm:cxn modelId="{79BB4F7D-F540-4051-90A6-24123B1493BC}" srcId="{B5AADA1A-B01D-4F60-87E1-B9D0501202E0}" destId="{3FA45DA3-1E99-41A7-B48B-97C03D074ADB}" srcOrd="0" destOrd="0" parTransId="{F7BB8DD7-FA95-4DF2-9333-75FBC0234861}" sibTransId="{7AD4AED4-9DD8-43C1-9A86-E90EDC735DA4}"/>
    <dgm:cxn modelId="{6278568A-F4EC-4F6F-B93F-EF4DF2E44E12}" srcId="{3FA45DA3-1E99-41A7-B48B-97C03D074ADB}" destId="{33FA9F12-73CF-480E-8AD6-6D1D6862BC08}" srcOrd="0" destOrd="0" parTransId="{330056D7-91A1-4F25-817E-94DAE78AEF53}" sibTransId="{DEDBACD5-B5B8-4623-80F7-F5214333F656}"/>
    <dgm:cxn modelId="{1AC82F99-8F90-4186-8201-6909372CE123}" type="presOf" srcId="{76ACDE2E-5FAE-488B-94CE-0BDE6D7156B0}" destId="{0CD11810-0150-415F-A9DD-67D238891AEA}" srcOrd="0" destOrd="0" presId="urn:microsoft.com/office/officeart/2018/2/layout/IconVerticalSolidList"/>
    <dgm:cxn modelId="{30197DA3-1627-4EC5-BA18-70823B1D9C34}" srcId="{2030D1E2-32AF-438A-A2EC-890FDD4FE9BF}" destId="{781BA874-2EE3-4BE4-BBD2-64F91AB293EF}" srcOrd="2" destOrd="0" parTransId="{27E85536-4EAB-4E0E-B684-FE0A76D1B712}" sibTransId="{44064CFB-F854-4FAA-A8AF-A0531825CE9C}"/>
    <dgm:cxn modelId="{241E79A8-66E7-40A6-8445-684A99F28A3E}" srcId="{458B5643-3710-4A67-B856-5126651215F8}" destId="{50458D51-F97E-4C87-8413-B712ED60DDC0}" srcOrd="0" destOrd="0" parTransId="{7ABF970E-6434-4513-82B8-A73543EAD0E2}" sibTransId="{83C37B22-24C3-47E8-A88E-B9F65ACAD034}"/>
    <dgm:cxn modelId="{DC8FD8AB-19B8-48E2-AA9E-E108F5F203A1}" srcId="{2030D1E2-32AF-438A-A2EC-890FDD4FE9BF}" destId="{76ACDE2E-5FAE-488B-94CE-0BDE6D7156B0}" srcOrd="0" destOrd="0" parTransId="{6A9915FA-3396-43A5-8BC1-26DF4BC74F84}" sibTransId="{D58A6B70-9E03-4465-9EE1-22DE4BAF95A5}"/>
    <dgm:cxn modelId="{E49759B1-FBFB-4D8B-8DBC-65AE6AF76D8B}" type="presOf" srcId="{2030D1E2-32AF-438A-A2EC-890FDD4FE9BF}" destId="{53C08A2D-8CDC-492C-A1BC-F3E638F096EE}" srcOrd="0" destOrd="0" presId="urn:microsoft.com/office/officeart/2018/2/layout/IconVerticalSolidList"/>
    <dgm:cxn modelId="{F60956E0-6441-4436-9331-0060264FE18D}" type="presOf" srcId="{3FA45DA3-1E99-41A7-B48B-97C03D074ADB}" destId="{708E5E86-C2AA-46FD-B25E-69381453854A}" srcOrd="0" destOrd="0" presId="urn:microsoft.com/office/officeart/2018/2/layout/IconVerticalSolidList"/>
    <dgm:cxn modelId="{CBADA5F2-216E-4986-9BFE-0BD726EEFCBE}" type="presOf" srcId="{33FA9F12-73CF-480E-8AD6-6D1D6862BC08}" destId="{4754F4B2-B637-4EB7-8AB4-1BD72652EA71}" srcOrd="0" destOrd="0" presId="urn:microsoft.com/office/officeart/2018/2/layout/IconVerticalSolidList"/>
    <dgm:cxn modelId="{B13F9507-A005-4BC7-B5CD-A074F635DFE1}" type="presParOf" srcId="{80D98575-2C4C-4E5D-BA74-95352FA7B44D}" destId="{66D7B627-B4BE-4074-A298-722790A6A523}" srcOrd="0" destOrd="0" presId="urn:microsoft.com/office/officeart/2018/2/layout/IconVerticalSolidList"/>
    <dgm:cxn modelId="{77B780CE-E12B-49F1-8991-5AB08CF13720}" type="presParOf" srcId="{66D7B627-B4BE-4074-A298-722790A6A523}" destId="{78022D56-3993-4FCC-BE3E-56E0687373D9}" srcOrd="0" destOrd="0" presId="urn:microsoft.com/office/officeart/2018/2/layout/IconVerticalSolidList"/>
    <dgm:cxn modelId="{A9DA5FCB-CF51-422A-9552-3A0EB26614D8}" type="presParOf" srcId="{66D7B627-B4BE-4074-A298-722790A6A523}" destId="{EEF1D473-FE73-4E70-AD5D-8C4DB4A15114}" srcOrd="1" destOrd="0" presId="urn:microsoft.com/office/officeart/2018/2/layout/IconVerticalSolidList"/>
    <dgm:cxn modelId="{FC3C4DFB-BA70-4CCB-8C7D-2BB3B1EBE704}" type="presParOf" srcId="{66D7B627-B4BE-4074-A298-722790A6A523}" destId="{1257315C-6423-4DDC-8822-38FE3CD37AFE}" srcOrd="2" destOrd="0" presId="urn:microsoft.com/office/officeart/2018/2/layout/IconVerticalSolidList"/>
    <dgm:cxn modelId="{FF619353-52A9-4CAF-83A9-C2D06F75E6EA}" type="presParOf" srcId="{66D7B627-B4BE-4074-A298-722790A6A523}" destId="{708E5E86-C2AA-46FD-B25E-69381453854A}" srcOrd="3" destOrd="0" presId="urn:microsoft.com/office/officeart/2018/2/layout/IconVerticalSolidList"/>
    <dgm:cxn modelId="{BB401393-31E0-4682-BED8-2786C0A92268}" type="presParOf" srcId="{66D7B627-B4BE-4074-A298-722790A6A523}" destId="{4754F4B2-B637-4EB7-8AB4-1BD72652EA71}" srcOrd="4" destOrd="0" presId="urn:microsoft.com/office/officeart/2018/2/layout/IconVerticalSolidList"/>
    <dgm:cxn modelId="{736AD806-1AFD-4F92-9306-97600B3E23CF}" type="presParOf" srcId="{80D98575-2C4C-4E5D-BA74-95352FA7B44D}" destId="{B96749BF-3792-48CB-BA1D-D7C0D117BA27}" srcOrd="1" destOrd="0" presId="urn:microsoft.com/office/officeart/2018/2/layout/IconVerticalSolidList"/>
    <dgm:cxn modelId="{3531DC28-1678-4CCB-B1B2-C32125082331}" type="presParOf" srcId="{80D98575-2C4C-4E5D-BA74-95352FA7B44D}" destId="{303173DA-B430-436B-BE7C-969E72BD7FC8}" srcOrd="2" destOrd="0" presId="urn:microsoft.com/office/officeart/2018/2/layout/IconVerticalSolidList"/>
    <dgm:cxn modelId="{8DBAE019-C8B0-4A17-B276-D6DFF708CFC5}" type="presParOf" srcId="{303173DA-B430-436B-BE7C-969E72BD7FC8}" destId="{ED990E78-E403-481F-9AC3-0169E1C5A976}" srcOrd="0" destOrd="0" presId="urn:microsoft.com/office/officeart/2018/2/layout/IconVerticalSolidList"/>
    <dgm:cxn modelId="{8EC875AD-0F20-470E-B92D-73B37B379A7A}" type="presParOf" srcId="{303173DA-B430-436B-BE7C-969E72BD7FC8}" destId="{E0EE5104-FE6F-4EF7-A96C-F9EC048277F5}" srcOrd="1" destOrd="0" presId="urn:microsoft.com/office/officeart/2018/2/layout/IconVerticalSolidList"/>
    <dgm:cxn modelId="{577E41C1-6A77-4ABA-A200-71B47F14E014}" type="presParOf" srcId="{303173DA-B430-436B-BE7C-969E72BD7FC8}" destId="{831A8DED-590F-47D6-9F97-C2989F4D5CE9}" srcOrd="2" destOrd="0" presId="urn:microsoft.com/office/officeart/2018/2/layout/IconVerticalSolidList"/>
    <dgm:cxn modelId="{41227260-FBAD-45E8-919B-3860AD3EC931}" type="presParOf" srcId="{303173DA-B430-436B-BE7C-969E72BD7FC8}" destId="{53426E2B-9C5D-419B-816C-5EA6814DA902}" srcOrd="3" destOrd="0" presId="urn:microsoft.com/office/officeart/2018/2/layout/IconVerticalSolidList"/>
    <dgm:cxn modelId="{DE0D86B2-A62C-4B74-8DCB-1F47BE1A30E4}" type="presParOf" srcId="{303173DA-B430-436B-BE7C-969E72BD7FC8}" destId="{82FF5254-F13A-42D1-900C-98F940284C67}" srcOrd="4" destOrd="0" presId="urn:microsoft.com/office/officeart/2018/2/layout/IconVerticalSolidList"/>
    <dgm:cxn modelId="{0A812618-7B08-4D4C-A6CF-29B35E4730A9}" type="presParOf" srcId="{80D98575-2C4C-4E5D-BA74-95352FA7B44D}" destId="{2ECF6CB7-E361-4BFB-9646-678371BD627D}" srcOrd="3" destOrd="0" presId="urn:microsoft.com/office/officeart/2018/2/layout/IconVerticalSolidList"/>
    <dgm:cxn modelId="{10881A9E-DCCD-4C7B-99E9-70906255B5A3}" type="presParOf" srcId="{80D98575-2C4C-4E5D-BA74-95352FA7B44D}" destId="{37EF14B8-E8DB-4033-A11C-D7E41D356FB8}" srcOrd="4" destOrd="0" presId="urn:microsoft.com/office/officeart/2018/2/layout/IconVerticalSolidList"/>
    <dgm:cxn modelId="{F7251300-0DE5-4681-8F4A-2A4791F336AA}" type="presParOf" srcId="{37EF14B8-E8DB-4033-A11C-D7E41D356FB8}" destId="{A7513971-2B67-4C6B-9A00-2FD5846FBA46}" srcOrd="0" destOrd="0" presId="urn:microsoft.com/office/officeart/2018/2/layout/IconVerticalSolidList"/>
    <dgm:cxn modelId="{A644E34B-286D-476E-86B7-7B5F296419C9}" type="presParOf" srcId="{37EF14B8-E8DB-4033-A11C-D7E41D356FB8}" destId="{05D722BF-ECD6-4DB9-8178-A6DCF50960A4}" srcOrd="1" destOrd="0" presId="urn:microsoft.com/office/officeart/2018/2/layout/IconVerticalSolidList"/>
    <dgm:cxn modelId="{B208D10B-5C5E-4B1D-B029-0F8C5D336196}" type="presParOf" srcId="{37EF14B8-E8DB-4033-A11C-D7E41D356FB8}" destId="{55A9D494-BD35-446F-92EA-DFD30941835C}" srcOrd="2" destOrd="0" presId="urn:microsoft.com/office/officeart/2018/2/layout/IconVerticalSolidList"/>
    <dgm:cxn modelId="{604BD725-E7C5-4C0B-9322-D28CA2FD20E9}" type="presParOf" srcId="{37EF14B8-E8DB-4033-A11C-D7E41D356FB8}" destId="{53C08A2D-8CDC-492C-A1BC-F3E638F096EE}" srcOrd="3" destOrd="0" presId="urn:microsoft.com/office/officeart/2018/2/layout/IconVerticalSolidList"/>
    <dgm:cxn modelId="{CEA396E5-79D2-4CDB-9E13-E7AE225E1227}" type="presParOf" srcId="{37EF14B8-E8DB-4033-A11C-D7E41D356FB8}" destId="{0CD11810-0150-415F-A9DD-67D238891AE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22D56-3993-4FCC-BE3E-56E0687373D9}">
      <dsp:nvSpPr>
        <dsp:cNvPr id="0" name=""/>
        <dsp:cNvSpPr/>
      </dsp:nvSpPr>
      <dsp:spPr>
        <a:xfrm>
          <a:off x="0" y="2455"/>
          <a:ext cx="9906000" cy="11484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1D473-FE73-4E70-AD5D-8C4DB4A15114}">
      <dsp:nvSpPr>
        <dsp:cNvPr id="0" name=""/>
        <dsp:cNvSpPr/>
      </dsp:nvSpPr>
      <dsp:spPr>
        <a:xfrm>
          <a:off x="347400" y="260853"/>
          <a:ext cx="631637" cy="6316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E5E86-C2AA-46FD-B25E-69381453854A}">
      <dsp:nvSpPr>
        <dsp:cNvPr id="0" name=""/>
        <dsp:cNvSpPr/>
      </dsp:nvSpPr>
      <dsp:spPr>
        <a:xfrm>
          <a:off x="1326439" y="2455"/>
          <a:ext cx="4457700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</a:t>
          </a:r>
          <a:r>
            <a:rPr lang="zh-CN" sz="2500" kern="1200"/>
            <a:t> </a:t>
          </a:r>
          <a:r>
            <a:rPr lang="en-US" sz="2500" kern="1200"/>
            <a:t>in</a:t>
          </a:r>
          <a:r>
            <a:rPr lang="zh-CN" sz="2500" kern="1200"/>
            <a:t> </a:t>
          </a:r>
          <a:r>
            <a:rPr lang="en-US" sz="2500" kern="1200"/>
            <a:t>2016</a:t>
          </a:r>
          <a:r>
            <a:rPr lang="zh-CN" sz="2500" kern="1200"/>
            <a:t> </a:t>
          </a:r>
          <a:r>
            <a:rPr lang="en-US" sz="2500" kern="1200"/>
            <a:t>is</a:t>
          </a:r>
          <a:r>
            <a:rPr lang="zh-CN" sz="2500" kern="1200"/>
            <a:t> </a:t>
          </a:r>
          <a:r>
            <a:rPr lang="en-US" sz="2500" kern="1200"/>
            <a:t>outdated</a:t>
          </a:r>
        </a:p>
      </dsp:txBody>
      <dsp:txXfrm>
        <a:off x="1326439" y="2455"/>
        <a:ext cx="4457700" cy="1148432"/>
      </dsp:txXfrm>
    </dsp:sp>
    <dsp:sp modelId="{4754F4B2-B637-4EB7-8AB4-1BD72652EA71}">
      <dsp:nvSpPr>
        <dsp:cNvPr id="0" name=""/>
        <dsp:cNvSpPr/>
      </dsp:nvSpPr>
      <dsp:spPr>
        <a:xfrm>
          <a:off x="5784139" y="2455"/>
          <a:ext cx="4120564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Analyzed</a:t>
          </a:r>
          <a:r>
            <a:rPr lang="zh-CN" sz="1600" kern="1200" dirty="0"/>
            <a:t> </a:t>
          </a:r>
          <a:r>
            <a:rPr lang="en-US" sz="1600" kern="1200" dirty="0"/>
            <a:t>the</a:t>
          </a:r>
          <a:r>
            <a:rPr lang="zh-CN" sz="1600" kern="1200" dirty="0"/>
            <a:t> </a:t>
          </a:r>
          <a:r>
            <a:rPr lang="en-US" sz="1600" kern="1200" dirty="0"/>
            <a:t>trends</a:t>
          </a:r>
          <a:r>
            <a:rPr lang="zh-CN" sz="1600" kern="1200" dirty="0"/>
            <a:t> </a:t>
          </a:r>
          <a:r>
            <a:rPr lang="en-US" sz="1600" kern="1200" dirty="0"/>
            <a:t>of</a:t>
          </a:r>
          <a:r>
            <a:rPr lang="zh-CN" sz="1600" kern="1200" dirty="0"/>
            <a:t> </a:t>
          </a:r>
          <a:r>
            <a:rPr lang="en-US" sz="1600" kern="1200" dirty="0"/>
            <a:t>the</a:t>
          </a:r>
          <a:r>
            <a:rPr lang="zh-CN" sz="1600" kern="1200" dirty="0"/>
            <a:t> </a:t>
          </a:r>
          <a:r>
            <a:rPr lang="en-US" sz="1600" kern="1200" dirty="0"/>
            <a:t>population</a:t>
          </a:r>
          <a:r>
            <a:rPr lang="zh-CN" sz="1600" kern="1200" dirty="0"/>
            <a:t> </a:t>
          </a:r>
          <a:r>
            <a:rPr lang="en-US" sz="1600" kern="1200" dirty="0"/>
            <a:t>between</a:t>
          </a:r>
          <a:r>
            <a:rPr lang="zh-CN" sz="1600" kern="1200" dirty="0"/>
            <a:t> </a:t>
          </a:r>
          <a:r>
            <a:rPr lang="en-US" sz="1600" kern="1200" dirty="0"/>
            <a:t>2011</a:t>
          </a:r>
          <a:r>
            <a:rPr lang="zh-CN" sz="1600" kern="1200" dirty="0"/>
            <a:t> </a:t>
          </a:r>
          <a:r>
            <a:rPr lang="en-US" sz="1600" kern="1200" dirty="0"/>
            <a:t>&amp;</a:t>
          </a:r>
          <a:r>
            <a:rPr lang="zh-CN" sz="1600" kern="1200" dirty="0"/>
            <a:t> </a:t>
          </a:r>
          <a:r>
            <a:rPr lang="en-US" sz="1600" kern="1200" dirty="0"/>
            <a:t>2016</a:t>
          </a:r>
          <a:r>
            <a:rPr lang="zh-CN" sz="1600" kern="1200" dirty="0"/>
            <a:t> </a:t>
          </a:r>
          <a:r>
            <a:rPr lang="en-US" sz="1600" kern="1200" dirty="0"/>
            <a:t>to</a:t>
          </a:r>
          <a:r>
            <a:rPr lang="zh-CN" sz="1600" kern="1200" dirty="0"/>
            <a:t> </a:t>
          </a:r>
          <a:r>
            <a:rPr lang="en-US" sz="1600" kern="1200" dirty="0"/>
            <a:t>decrease</a:t>
          </a:r>
          <a:r>
            <a:rPr lang="zh-CN" sz="1600" kern="1200" dirty="0"/>
            <a:t> </a:t>
          </a:r>
          <a:r>
            <a:rPr lang="en-US" sz="1600" kern="1200" dirty="0"/>
            <a:t>the</a:t>
          </a:r>
          <a:r>
            <a:rPr lang="zh-CN" sz="1600" kern="1200" dirty="0"/>
            <a:t> </a:t>
          </a:r>
          <a:r>
            <a:rPr lang="en-US" sz="1600" kern="1200" dirty="0"/>
            <a:t>impact</a:t>
          </a:r>
        </a:p>
      </dsp:txBody>
      <dsp:txXfrm>
        <a:off x="5784139" y="2455"/>
        <a:ext cx="4120564" cy="1148432"/>
      </dsp:txXfrm>
    </dsp:sp>
    <dsp:sp modelId="{ED990E78-E403-481F-9AC3-0169E1C5A976}">
      <dsp:nvSpPr>
        <dsp:cNvPr id="0" name=""/>
        <dsp:cNvSpPr/>
      </dsp:nvSpPr>
      <dsp:spPr>
        <a:xfrm>
          <a:off x="0" y="1437995"/>
          <a:ext cx="9906000" cy="11484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E5104-FE6F-4EF7-A96C-F9EC048277F5}">
      <dsp:nvSpPr>
        <dsp:cNvPr id="0" name=""/>
        <dsp:cNvSpPr/>
      </dsp:nvSpPr>
      <dsp:spPr>
        <a:xfrm>
          <a:off x="347400" y="1696393"/>
          <a:ext cx="631637" cy="6316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26E2B-9C5D-419B-816C-5EA6814DA902}">
      <dsp:nvSpPr>
        <dsp:cNvPr id="0" name=""/>
        <dsp:cNvSpPr/>
      </dsp:nvSpPr>
      <dsp:spPr>
        <a:xfrm>
          <a:off x="1326439" y="1437995"/>
          <a:ext cx="4457700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Opening a restaurant can be complex project</a:t>
          </a:r>
        </a:p>
      </dsp:txBody>
      <dsp:txXfrm>
        <a:off x="1326439" y="1437995"/>
        <a:ext cx="4457700" cy="1148432"/>
      </dsp:txXfrm>
    </dsp:sp>
    <dsp:sp modelId="{82FF5254-F13A-42D1-900C-98F940284C67}">
      <dsp:nvSpPr>
        <dsp:cNvPr id="0" name=""/>
        <dsp:cNvSpPr/>
      </dsp:nvSpPr>
      <dsp:spPr>
        <a:xfrm>
          <a:off x="5784139" y="1437995"/>
          <a:ext cx="4120564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</a:t>
          </a:r>
          <a:r>
            <a:rPr lang="zh-CN" sz="1600" kern="1200" dirty="0"/>
            <a:t> </a:t>
          </a:r>
          <a:r>
            <a:rPr lang="en-US" sz="1600" kern="1200" dirty="0"/>
            <a:t>project</a:t>
          </a:r>
          <a:r>
            <a:rPr lang="zh-CN" sz="1600" kern="1200" dirty="0"/>
            <a:t> </a:t>
          </a:r>
          <a:r>
            <a:rPr lang="en-US" sz="1600" kern="1200" dirty="0"/>
            <a:t>is</a:t>
          </a:r>
          <a:r>
            <a:rPr lang="zh-CN" sz="1600" kern="1200" dirty="0"/>
            <a:t> </a:t>
          </a:r>
          <a:r>
            <a:rPr lang="en-US" sz="1600" kern="1200" dirty="0"/>
            <a:t>the</a:t>
          </a:r>
          <a:r>
            <a:rPr lang="zh-CN" sz="1600" kern="1200" dirty="0"/>
            <a:t> </a:t>
          </a:r>
          <a:r>
            <a:rPr lang="en-US" sz="1600" kern="1200" dirty="0"/>
            <a:t>first</a:t>
          </a:r>
          <a:r>
            <a:rPr lang="zh-CN" sz="1600" kern="1200" dirty="0"/>
            <a:t> </a:t>
          </a:r>
          <a:r>
            <a:rPr lang="en-US" sz="1600" kern="1200" dirty="0"/>
            <a:t>step</a:t>
          </a:r>
          <a:r>
            <a:rPr lang="zh-CN" sz="1600" kern="1200" dirty="0"/>
            <a:t> </a:t>
          </a:r>
          <a:r>
            <a:rPr lang="en-US" sz="1600" kern="1200" dirty="0"/>
            <a:t>to</a:t>
          </a:r>
          <a:r>
            <a:rPr lang="zh-CN" sz="1600" kern="1200" dirty="0"/>
            <a:t> </a:t>
          </a:r>
          <a:r>
            <a:rPr lang="en-US" sz="1600" kern="1200" dirty="0"/>
            <a:t>provide</a:t>
          </a:r>
          <a:r>
            <a:rPr lang="zh-CN" sz="1600" kern="1200" dirty="0"/>
            <a:t> </a:t>
          </a:r>
          <a:r>
            <a:rPr lang="en-US" sz="1600" kern="1200" dirty="0"/>
            <a:t>the</a:t>
          </a:r>
          <a:r>
            <a:rPr lang="zh-CN" sz="1600" kern="1200" dirty="0"/>
            <a:t> </a:t>
          </a:r>
          <a:r>
            <a:rPr lang="en-US" sz="1600" kern="1200" dirty="0"/>
            <a:t>overall</a:t>
          </a:r>
          <a:r>
            <a:rPr lang="zh-CN" sz="1600" kern="1200" dirty="0"/>
            <a:t> </a:t>
          </a:r>
          <a:r>
            <a:rPr lang="en-US" sz="1600" kern="1200" dirty="0"/>
            <a:t>situation</a:t>
          </a:r>
          <a:r>
            <a:rPr lang="zh-CN" sz="1600" kern="1200" dirty="0"/>
            <a:t> </a:t>
          </a:r>
          <a:r>
            <a:rPr lang="en-US" sz="1600" kern="1200" dirty="0"/>
            <a:t>in</a:t>
          </a:r>
          <a:r>
            <a:rPr lang="zh-CN" sz="1600" kern="1200" dirty="0"/>
            <a:t> </a:t>
          </a:r>
          <a:r>
            <a:rPr lang="en-US" sz="1600" kern="1200" dirty="0"/>
            <a:t>Toronto</a:t>
          </a:r>
        </a:p>
      </dsp:txBody>
      <dsp:txXfrm>
        <a:off x="5784139" y="1437995"/>
        <a:ext cx="4120564" cy="1148432"/>
      </dsp:txXfrm>
    </dsp:sp>
    <dsp:sp modelId="{A7513971-2B67-4C6B-9A00-2FD5846FBA46}">
      <dsp:nvSpPr>
        <dsp:cNvPr id="0" name=""/>
        <dsp:cNvSpPr/>
      </dsp:nvSpPr>
      <dsp:spPr>
        <a:xfrm>
          <a:off x="0" y="2873536"/>
          <a:ext cx="9906000" cy="11484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722BF-ECD6-4DB9-8178-A6DCF50960A4}">
      <dsp:nvSpPr>
        <dsp:cNvPr id="0" name=""/>
        <dsp:cNvSpPr/>
      </dsp:nvSpPr>
      <dsp:spPr>
        <a:xfrm>
          <a:off x="347400" y="3131933"/>
          <a:ext cx="631637" cy="6316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08A2D-8CDC-492C-A1BC-F3E638F096EE}">
      <dsp:nvSpPr>
        <dsp:cNvPr id="0" name=""/>
        <dsp:cNvSpPr/>
      </dsp:nvSpPr>
      <dsp:spPr>
        <a:xfrm>
          <a:off x="1326439" y="2873536"/>
          <a:ext cx="4457700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Future</a:t>
          </a:r>
          <a:r>
            <a:rPr lang="zh-CN" sz="2500" kern="1200"/>
            <a:t> </a:t>
          </a:r>
          <a:r>
            <a:rPr lang="en-US" sz="2500" kern="1200"/>
            <a:t>study</a:t>
          </a:r>
          <a:r>
            <a:rPr lang="zh-CN" sz="2500" kern="1200"/>
            <a:t> </a:t>
          </a:r>
          <a:r>
            <a:rPr lang="en-US" sz="2500" kern="1200"/>
            <a:t>can</a:t>
          </a:r>
          <a:r>
            <a:rPr lang="zh-CN" sz="2500" kern="1200"/>
            <a:t> </a:t>
          </a:r>
          <a:r>
            <a:rPr lang="en-US" sz="2500" kern="1200"/>
            <a:t>include:</a:t>
          </a:r>
        </a:p>
      </dsp:txBody>
      <dsp:txXfrm>
        <a:off x="1326439" y="2873536"/>
        <a:ext cx="4457700" cy="1148432"/>
      </dsp:txXfrm>
    </dsp:sp>
    <dsp:sp modelId="{0CD11810-0150-415F-A9DD-67D238891AEA}">
      <dsp:nvSpPr>
        <dsp:cNvPr id="0" name=""/>
        <dsp:cNvSpPr/>
      </dsp:nvSpPr>
      <dsp:spPr>
        <a:xfrm>
          <a:off x="5784139" y="2873536"/>
          <a:ext cx="4120564" cy="114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2" tIns="121542" rIns="121542" bIns="12154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Salary</a:t>
          </a:r>
          <a:r>
            <a:rPr lang="zh-CN" sz="1200" kern="1200" dirty="0"/>
            <a:t> </a:t>
          </a:r>
          <a:r>
            <a:rPr lang="en-US" sz="1200" kern="1200" dirty="0"/>
            <a:t>Analysis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Competitiveness</a:t>
          </a:r>
          <a:r>
            <a:rPr lang="zh-CN" sz="1200" kern="1200" dirty="0"/>
            <a:t> </a:t>
          </a:r>
          <a:r>
            <a:rPr lang="en-US" sz="1200" kern="1200" dirty="0"/>
            <a:t>Analysis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The</a:t>
          </a:r>
          <a:r>
            <a:rPr lang="zh-CN" sz="1200" kern="1200"/>
            <a:t> </a:t>
          </a:r>
          <a:r>
            <a:rPr lang="en-US" sz="1200" kern="1200"/>
            <a:t>range</a:t>
          </a:r>
          <a:r>
            <a:rPr lang="zh-CN" sz="1200" kern="1200"/>
            <a:t> </a:t>
          </a:r>
          <a:r>
            <a:rPr lang="en-US" sz="1200" kern="1200"/>
            <a:t>of</a:t>
          </a:r>
          <a:r>
            <a:rPr lang="zh-CN" sz="1200" kern="1200"/>
            <a:t> </a:t>
          </a:r>
          <a:r>
            <a:rPr lang="en-US" sz="1200" kern="1200"/>
            <a:t>the</a:t>
          </a:r>
          <a:r>
            <a:rPr lang="zh-CN" sz="1200" kern="1200"/>
            <a:t> </a:t>
          </a:r>
          <a:r>
            <a:rPr lang="en-US" sz="1200" kern="1200"/>
            <a:t>price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The</a:t>
          </a:r>
          <a:r>
            <a:rPr lang="zh-CN" sz="1200" kern="1200" dirty="0"/>
            <a:t> </a:t>
          </a:r>
          <a:r>
            <a:rPr lang="en-US" sz="1200" kern="1200" dirty="0"/>
            <a:t>operation</a:t>
          </a:r>
          <a:r>
            <a:rPr lang="zh-CN" sz="1200" kern="1200" dirty="0"/>
            <a:t> </a:t>
          </a:r>
          <a:r>
            <a:rPr lang="en-US" sz="1200" kern="1200" dirty="0"/>
            <a:t>cost</a:t>
          </a:r>
          <a:endParaRPr lang="en-US" sz="1100" kern="1200" dirty="0"/>
        </a:p>
      </dsp:txBody>
      <dsp:txXfrm>
        <a:off x="5784139" y="2873536"/>
        <a:ext cx="4120564" cy="1148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3A7D4-12D2-7245-AD08-2781D25DE594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F33AE-0F39-0A48-BB47-3929E247E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33AE-0F39-0A48-BB47-3929E247E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33AE-0F39-0A48-BB47-3929E247E3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4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7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4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5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6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6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2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6CA56-1A77-824A-95AF-3E789FC8A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Restaurant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Toronto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3C75-F34E-F54D-958E-5DDCE420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6278034" cy="106652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dirty="0"/>
              <a:t>Capstone Project - The Battle of Neighborhoods</a:t>
            </a:r>
          </a:p>
          <a:p>
            <a:pPr algn="l"/>
            <a:r>
              <a:rPr lang="en-US" altLang="zh-CN" dirty="0"/>
              <a:t>Chenxin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AB12EF9-190C-457F-9161-DAF00C63E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2" r="18332" b="-1"/>
          <a:stretch/>
        </p:blipFill>
        <p:spPr>
          <a:xfrm>
            <a:off x="8650143" y="-185738"/>
            <a:ext cx="3541857" cy="7171830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02D9A-B6E8-8D41-9692-CC76B6F3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032" y="2264070"/>
            <a:ext cx="5645888" cy="1936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Finance Analysis</a:t>
            </a:r>
          </a:p>
        </p:txBody>
      </p:sp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4531685-FF36-A643-98DC-5C451A8AD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r="16327" b="-1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7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1BE00A-466D-D94C-BEFE-B9879BF8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78" y="835122"/>
            <a:ext cx="10529048" cy="1476375"/>
          </a:xfrm>
        </p:spPr>
        <p:txBody>
          <a:bodyPr>
            <a:normAutofit/>
          </a:bodyPr>
          <a:lstStyle/>
          <a:p>
            <a:r>
              <a:rPr lang="en-US" sz="2800" dirty="0"/>
              <a:t>Cluster of markets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7">
            <a:extLst>
              <a:ext uri="{FF2B5EF4-FFF2-40B4-BE49-F238E27FC236}">
                <a16:creationId xmlns:a16="http://schemas.microsoft.com/office/drawing/2014/main" id="{3CFBB079-B9B6-4C3E-92C5-18F714CCB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>
            <a:normAutofit/>
          </a:bodyPr>
          <a:lstStyle/>
          <a:p>
            <a:r>
              <a:rPr lang="en-US" dirty="0"/>
              <a:t>Data contain:</a:t>
            </a:r>
          </a:p>
          <a:p>
            <a:pPr lvl="1"/>
            <a:r>
              <a:rPr lang="en-US" dirty="0"/>
              <a:t>The number of markets in each area</a:t>
            </a:r>
          </a:p>
          <a:p>
            <a:pPr lvl="1"/>
            <a:r>
              <a:rPr lang="en-US" dirty="0"/>
              <a:t>The neighborhood codes</a:t>
            </a:r>
          </a:p>
          <a:p>
            <a:pPr lvl="1"/>
            <a:r>
              <a:rPr lang="en-US" dirty="0"/>
              <a:t>Geometry information </a:t>
            </a:r>
          </a:p>
          <a:p>
            <a:r>
              <a:rPr lang="en-US" dirty="0"/>
              <a:t>Using K-Mean clustering</a:t>
            </a:r>
          </a:p>
          <a:p>
            <a:r>
              <a:rPr lang="en-US" dirty="0"/>
              <a:t>Circles with different colors represent each cluster </a:t>
            </a:r>
          </a:p>
          <a:p>
            <a:r>
              <a:rPr lang="en-US" dirty="0"/>
              <a:t>Larger and dark circles represent the centers of each cluster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526F5-BBD2-E541-AD82-2343AC245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0"/>
          <a:stretch/>
        </p:blipFill>
        <p:spPr>
          <a:xfrm>
            <a:off x="6409139" y="2486025"/>
            <a:ext cx="5303602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5839D7-FE3E-F54A-90D7-065219A4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8" y="852077"/>
            <a:ext cx="10064376" cy="1086847"/>
          </a:xfrm>
        </p:spPr>
        <p:txBody>
          <a:bodyPr>
            <a:normAutofit/>
          </a:bodyPr>
          <a:lstStyle/>
          <a:p>
            <a:r>
              <a:rPr lang="en-US" sz="2800" dirty="0"/>
              <a:t>RGI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endParaRPr lang="en-US" sz="2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24017F-0896-44E6-9BEF-FF585442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04" y="2133934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 dirty="0"/>
              <a:t>Data contains:</a:t>
            </a:r>
          </a:p>
          <a:p>
            <a:pPr lvl="1"/>
            <a:r>
              <a:rPr lang="en-US" dirty="0"/>
              <a:t>RGI in each area</a:t>
            </a:r>
          </a:p>
          <a:p>
            <a:r>
              <a:rPr lang="en-US" dirty="0"/>
              <a:t>Sort the data by RGI</a:t>
            </a:r>
          </a:p>
          <a:p>
            <a:r>
              <a:rPr lang="en-US" dirty="0"/>
              <a:t>Visualize the result into the map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8741E5-B93D-B34F-9755-414B007B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22" y="2640128"/>
            <a:ext cx="5621865" cy="34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A50CE-BBCF-274D-BA39-FA8FA189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93" y="481902"/>
            <a:ext cx="6132605" cy="1738422"/>
          </a:xfrm>
        </p:spPr>
        <p:txBody>
          <a:bodyPr>
            <a:normAutofit/>
          </a:bodyPr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C1A0-5BC1-2445-810E-BD3C4868A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29" y="1913207"/>
            <a:ext cx="5733919" cy="44113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Any of these three neighborhoods is a good one to open a restaurant: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Waterfront Communities-The Island (Neighborhood Number: 77)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Niagara (Neighborhood Number: 82)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Mimico (Neighborhood Number: 17)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Possible type: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Canadian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Chinese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Fast food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Possible Strategies: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Advertise in centers of each clusters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Determine detailed location based on clusters of markets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558FB18-5B2F-BE4D-875E-EAB7DC9BC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82"/>
          <a:stretch/>
        </p:blipFill>
        <p:spPr>
          <a:xfrm>
            <a:off x="6657974" y="1200150"/>
            <a:ext cx="5534026" cy="4714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6B4882-A484-B242-B368-6AE92A05AD96}"/>
              </a:ext>
            </a:extLst>
          </p:cNvPr>
          <p:cNvSpPr txBox="1"/>
          <p:nvPr/>
        </p:nvSpPr>
        <p:spPr>
          <a:xfrm>
            <a:off x="9717293" y="4921045"/>
            <a:ext cx="615636" cy="796705"/>
          </a:xfrm>
          <a:prstGeom prst="rect">
            <a:avLst/>
          </a:prstGeom>
          <a:noFill/>
          <a:ln w="57150">
            <a:solidFill>
              <a:srgbClr val="CF1F2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892AFA-38AD-D248-B1D6-B3570CF6D0A3}"/>
              </a:ext>
            </a:extLst>
          </p:cNvPr>
          <p:cNvSpPr txBox="1"/>
          <p:nvPr/>
        </p:nvSpPr>
        <p:spPr>
          <a:xfrm>
            <a:off x="7751297" y="4960906"/>
            <a:ext cx="703385" cy="356682"/>
          </a:xfrm>
          <a:prstGeom prst="rect">
            <a:avLst/>
          </a:prstGeom>
          <a:noFill/>
          <a:ln w="57150">
            <a:solidFill>
              <a:srgbClr val="CF1F2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56273-E0A0-FF41-ADA9-814235C5E995}"/>
              </a:ext>
            </a:extLst>
          </p:cNvPr>
          <p:cNvSpPr txBox="1"/>
          <p:nvPr/>
        </p:nvSpPr>
        <p:spPr>
          <a:xfrm>
            <a:off x="9292917" y="4932770"/>
            <a:ext cx="357520" cy="398886"/>
          </a:xfrm>
          <a:prstGeom prst="rect">
            <a:avLst/>
          </a:prstGeom>
          <a:noFill/>
          <a:ln w="57150">
            <a:solidFill>
              <a:srgbClr val="CF1F2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4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CE46-71E4-B549-B1D0-D7894C67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28" y="603740"/>
            <a:ext cx="9906000" cy="1382156"/>
          </a:xfrm>
        </p:spPr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DAC5223-F71C-4044-B055-E26BA78B7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916641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9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AE0423-BDD0-446E-8E7E-AD39C661C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954"/>
            <a:ext cx="12192000" cy="6851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4B48C8-2A0F-488D-AD2B-830223850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7150" y="0"/>
            <a:ext cx="75549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2422E7-E093-644C-BB09-423DA5B0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31" y="1102360"/>
            <a:ext cx="3812717" cy="4724400"/>
          </a:xfrm>
        </p:spPr>
        <p:txBody>
          <a:bodyPr anchor="ctr">
            <a:normAutofit/>
          </a:bodyPr>
          <a:lstStyle/>
          <a:p>
            <a:r>
              <a:rPr lang="en-US" altLang="zh-CN" sz="4100"/>
              <a:t>Conclusion</a:t>
            </a:r>
            <a:endParaRPr lang="en-US" sz="41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BEB5BD-6C08-40C8-8912-A7FAB7C4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94040" y="0"/>
            <a:ext cx="32272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956AD4-9DE6-CC48-AF9C-0CA4FC62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686" y="533399"/>
            <a:ext cx="5683114" cy="577148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This project provides a stable and viable plan to move a step forward for opening a restaurant in Toronto</a:t>
            </a:r>
          </a:p>
          <a:p>
            <a:pPr>
              <a:lnSpc>
                <a:spcPct val="90000"/>
              </a:lnSpc>
            </a:pPr>
            <a:r>
              <a:rPr lang="en-US" dirty="0"/>
              <a:t>Possible solution: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Neighborhood: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Waterfront Communities-The Island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Niagara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Mimico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Types: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Canadian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Chinese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Fast Food</a:t>
            </a:r>
          </a:p>
          <a:p>
            <a:pPr>
              <a:lnSpc>
                <a:spcPct val="90000"/>
              </a:lnSpc>
            </a:pPr>
            <a:r>
              <a:rPr lang="en-US" dirty="0"/>
              <a:t>Viable Strategies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Advertise in centers of each clusters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Determine specific location based on cluster of markets</a:t>
            </a:r>
          </a:p>
        </p:txBody>
      </p:sp>
    </p:spTree>
    <p:extLst>
      <p:ext uri="{BB962C8B-B14F-4D97-AF65-F5344CB8AC3E}">
        <p14:creationId xmlns:p14="http://schemas.microsoft.com/office/powerpoint/2010/main" val="356497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E787-7307-AA4D-A3C9-281B032D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239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600" dirty="0"/>
              <a:t>Thanks</a:t>
            </a:r>
            <a:r>
              <a:rPr lang="zh-CN" altLang="en-US" sz="6600" dirty="0"/>
              <a:t> </a:t>
            </a:r>
            <a:r>
              <a:rPr lang="en-US" altLang="zh-CN" sz="6600" dirty="0"/>
              <a:t>for</a:t>
            </a:r>
            <a:r>
              <a:rPr lang="zh-CN" altLang="en-US" sz="6600" dirty="0"/>
              <a:t> </a:t>
            </a:r>
            <a:r>
              <a:rPr lang="en-US" altLang="zh-CN" sz="6600" dirty="0"/>
              <a:t>your</a:t>
            </a:r>
            <a:r>
              <a:rPr lang="zh-CN" altLang="en-US" sz="6600" dirty="0"/>
              <a:t> </a:t>
            </a:r>
            <a:r>
              <a:rPr lang="en-US" altLang="zh-CN" sz="6600" dirty="0"/>
              <a:t>watching</a:t>
            </a:r>
            <a:endParaRPr lang="en-US" sz="6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95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1622E-3A00-40AA-904E-B75E5910B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31FCE-AFD0-8048-8089-D5FC3C34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84791"/>
            <a:ext cx="7346277" cy="114866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Citation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2348"/>
            <a:ext cx="4875028" cy="57179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5120" y="12348"/>
            <a:ext cx="541617" cy="199655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950BAB-F521-4A52-A263-D10578977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880" y="12348"/>
            <a:ext cx="3810000" cy="199655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4CA14D-52DC-4F3C-A1CE-235B99A17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44560" y="-653"/>
            <a:ext cx="3647440" cy="8388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C9B2E5-D7C8-4575-9C92-245984A14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54240" y="1371600"/>
            <a:ext cx="4937760" cy="6373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38D3-E43F-3E44-8F1C-C4884172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470148"/>
            <a:ext cx="9906001" cy="3854452"/>
          </a:xfrm>
        </p:spPr>
        <p:txBody>
          <a:bodyPr anchor="t">
            <a:normAutofit/>
          </a:bodyPr>
          <a:lstStyle/>
          <a:p>
            <a:r>
              <a:rPr lang="en-US" sz="2000" dirty="0"/>
              <a:t>Toronto GDP: Statistics Canada. Table 36-10-0468-01  Gross domestic product (GDP) at basic prices, by census metropolitan area (CMA) (x 1,000,000)</a:t>
            </a:r>
          </a:p>
          <a:p>
            <a:r>
              <a:rPr lang="en-US" sz="2000" dirty="0"/>
              <a:t>Toronto Neighborhood Profile: Statistics Canada. 2016 Neighborhood Profiles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7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5FB67-D560-F140-9356-F309578F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en-US" altLang="zh-CN" sz="4100" dirty="0"/>
              <a:t>Introduction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3847-E58F-A34D-ADE4-83A88FE68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2105025"/>
            <a:ext cx="5153025" cy="411956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Overall</a:t>
            </a:r>
            <a:r>
              <a:rPr lang="zh-CN" altLang="en-US" sz="2800" dirty="0"/>
              <a:t> </a:t>
            </a:r>
            <a:r>
              <a:rPr lang="en-US" altLang="zh-CN" sz="2800" dirty="0"/>
              <a:t>Background--Toronto:</a:t>
            </a:r>
          </a:p>
          <a:p>
            <a:pPr lvl="1"/>
            <a:r>
              <a:rPr lang="en-US" altLang="zh-CN" sz="2400" dirty="0"/>
              <a:t>C</a:t>
            </a:r>
            <a:r>
              <a:rPr lang="en-US" sz="2400" dirty="0"/>
              <a:t>apital of the province of Ontario, is a major Canadian city along Lake Ontario’s northwestern shore</a:t>
            </a:r>
          </a:p>
          <a:p>
            <a:pPr lvl="1"/>
            <a:r>
              <a:rPr lang="en-US" sz="2400" dirty="0"/>
              <a:t>GDP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385,934 dollars </a:t>
            </a:r>
          </a:p>
          <a:p>
            <a:pPr lvl="1"/>
            <a:r>
              <a:rPr lang="en-US" altLang="zh-CN" sz="2400" dirty="0"/>
              <a:t>P</a:t>
            </a:r>
            <a:r>
              <a:rPr lang="en-US" sz="2400" dirty="0"/>
              <a:t>opulation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27,31,571</a:t>
            </a:r>
            <a:endParaRPr lang="en-US" dirty="0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4CF937-BA91-924E-9396-7D02BEF0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301306"/>
            <a:ext cx="5562600" cy="42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2BB5-1C18-4545-9A77-6BE260E3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B00C-3831-F64C-825D-926ACBF5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04" y="2006134"/>
            <a:ext cx="6099922" cy="445181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Goal: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Open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restaurant</a:t>
            </a:r>
            <a:r>
              <a:rPr lang="zh-CN" altLang="en-US" sz="2400"/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Toronto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make</a:t>
            </a:r>
            <a:r>
              <a:rPr lang="zh-CN" altLang="en-US" sz="2400"/>
              <a:t> </a:t>
            </a:r>
            <a:r>
              <a:rPr lang="en-US" altLang="zh-CN" sz="2400"/>
              <a:t>profits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3</a:t>
            </a:r>
            <a:r>
              <a:rPr lang="zh-CN" altLang="en-US" sz="2800"/>
              <a:t> </a:t>
            </a:r>
            <a:r>
              <a:rPr lang="en-US" altLang="zh-CN" sz="2800"/>
              <a:t>Criteria: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P</a:t>
            </a:r>
            <a:r>
              <a:rPr lang="en-US" sz="2400"/>
              <a:t>opulation density in neighborhoods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E</a:t>
            </a:r>
            <a:r>
              <a:rPr lang="en-US" sz="2400"/>
              <a:t>thic in Toronto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Cluster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people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Conclusion: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T</a:t>
            </a:r>
            <a:r>
              <a:rPr lang="en-US" sz="2400"/>
              <a:t>ype of the restaurant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L</a:t>
            </a:r>
            <a:r>
              <a:rPr lang="en-US" sz="2400"/>
              <a:t>ocation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O</a:t>
            </a:r>
            <a:r>
              <a:rPr lang="en-US" sz="2400"/>
              <a:t>peration strategics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272B17B-1646-224C-8AC7-481C723F2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3" r="17753" b="3"/>
          <a:stretch/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54CB9-485B-024C-AB0F-3750AE9D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en-US" altLang="zh-CN"/>
              <a:t>Data</a:t>
            </a:r>
            <a:endParaRPr lang="en-US" dirty="0"/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519B118D-CAA4-4FFA-B32D-2DD70412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2205038"/>
            <a:ext cx="4881563" cy="41195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Profiles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Toronto</a:t>
            </a:r>
            <a:r>
              <a:rPr lang="zh-CN" altLang="en-US" dirty="0"/>
              <a:t> </a:t>
            </a:r>
            <a:r>
              <a:rPr lang="en-US" altLang="zh-CN" dirty="0"/>
              <a:t>Government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</a:p>
          <a:p>
            <a:pPr lvl="1"/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</a:p>
          <a:p>
            <a:pPr lvl="1"/>
            <a:r>
              <a:rPr lang="en-US" altLang="zh-CN" dirty="0"/>
              <a:t>Ethic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</a:p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markets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</a:p>
          <a:p>
            <a:pPr lvl="1"/>
            <a:r>
              <a:rPr lang="en-US" altLang="zh-CN" dirty="0"/>
              <a:t>RGI</a:t>
            </a:r>
          </a:p>
          <a:p>
            <a:pPr lvl="2"/>
            <a:r>
              <a:rPr lang="en-US" dirty="0"/>
              <a:t>Rent-Geared-to-Income (RGI) which is a housing subsidy or benefit offered by the City of Toronto to make rent affordable</a:t>
            </a:r>
          </a:p>
          <a:p>
            <a:r>
              <a:rPr lang="en-US" altLang="zh-CN" dirty="0"/>
              <a:t>Toronto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pPr lvl="1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GEOJSON</a:t>
            </a:r>
            <a:r>
              <a:rPr lang="zh-CN" altLang="en-US" dirty="0"/>
              <a:t> </a:t>
            </a:r>
            <a:r>
              <a:rPr lang="en-US" dirty="0"/>
              <a:t> </a:t>
            </a:r>
            <a:endParaRPr lang="en-US" altLang="zh-CN" dirty="0"/>
          </a:p>
          <a:p>
            <a:pPr lvl="1"/>
            <a:endParaRPr lang="en-US" dirty="0"/>
          </a:p>
        </p:txBody>
      </p:sp>
      <p:cxnSp>
        <p:nvCxnSpPr>
          <p:cNvPr id="51" name="Straight Connector 22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24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7730E6D1-D42E-3846-A9A3-A36A67C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04324"/>
            <a:ext cx="5348287" cy="29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BCFC0-1683-FC4B-BDDA-A071B704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680" y="2805853"/>
            <a:ext cx="7889838" cy="25801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CN" sz="6600" dirty="0"/>
              <a:t>Methodology</a:t>
            </a:r>
            <a:endParaRPr lang="en-US" sz="66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9882" y="0"/>
            <a:ext cx="4318598" cy="13371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87595" y="0"/>
            <a:ext cx="1466711" cy="68580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482080" y="4171575"/>
            <a:ext cx="5739800" cy="26864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96432" y="1116305"/>
            <a:ext cx="1895568" cy="57416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78150" y="4219"/>
            <a:ext cx="3227294" cy="30814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D75F78-4912-4FB5-834D-1817BF0A2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56" y="4619"/>
            <a:ext cx="2771388" cy="7738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9880" y="5342966"/>
            <a:ext cx="8964704" cy="15150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9392E-8871-7C44-AD13-64A36824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en-US"/>
              <a:t>Population Density 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E5D97AEB-DDB6-490A-8593-9833FE6E0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05038"/>
            <a:ext cx="4405314" cy="4119561"/>
          </a:xfrm>
        </p:spPr>
        <p:txBody>
          <a:bodyPr>
            <a:normAutofit/>
          </a:bodyPr>
          <a:lstStyle/>
          <a:p>
            <a:r>
              <a:rPr lang="en-US" dirty="0"/>
              <a:t>Demography including the population in each neighborhood and the increasing rate </a:t>
            </a:r>
          </a:p>
          <a:p>
            <a:r>
              <a:rPr lang="en-US" dirty="0"/>
              <a:t>Split neighborhood profiles data to acquire population</a:t>
            </a:r>
          </a:p>
          <a:p>
            <a:r>
              <a:rPr lang="en-US" dirty="0"/>
              <a:t>Apply choropleth map with GEOJSON file </a:t>
            </a:r>
          </a:p>
          <a:p>
            <a:r>
              <a:rPr lang="en-US" dirty="0"/>
              <a:t>Deeper, higher density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3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3545BCD2-E786-774A-818A-C4986C1E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02811"/>
            <a:ext cx="5723466" cy="33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6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05C1440-CDB7-894B-8331-0AC17675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7"/>
          <a:stretch/>
        </p:blipFill>
        <p:spPr>
          <a:xfrm>
            <a:off x="629161" y="533400"/>
            <a:ext cx="5078531" cy="579120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1A8B30-B395-4CF7-B92A-3541B4A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06" y="2211069"/>
            <a:ext cx="4439894" cy="4113531"/>
          </a:xfrm>
        </p:spPr>
        <p:txBody>
          <a:bodyPr>
            <a:normAutofit/>
          </a:bodyPr>
          <a:lstStyle/>
          <a:p>
            <a:r>
              <a:rPr lang="en-US" i="1" dirty="0"/>
              <a:t>Neighborhoods with Top 20 Population</a:t>
            </a:r>
            <a:r>
              <a:rPr lang="en-US" dirty="0"/>
              <a:t> </a:t>
            </a:r>
          </a:p>
          <a:p>
            <a:r>
              <a:rPr lang="en-US" dirty="0"/>
              <a:t>Three highest density neighborhoods:</a:t>
            </a:r>
          </a:p>
          <a:p>
            <a:pPr lvl="1"/>
            <a:r>
              <a:rPr lang="en-US" dirty="0"/>
              <a:t>Waterfront Communities-The Island</a:t>
            </a:r>
          </a:p>
          <a:p>
            <a:pPr lvl="1"/>
            <a:r>
              <a:rPr lang="en-US" dirty="0"/>
              <a:t>Woburn</a:t>
            </a:r>
          </a:p>
          <a:p>
            <a:pPr lvl="1"/>
            <a:r>
              <a:rPr lang="en-US" dirty="0"/>
              <a:t>Willowdale East</a:t>
            </a:r>
          </a:p>
        </p:txBody>
      </p:sp>
    </p:spTree>
    <p:extLst>
      <p:ext uri="{BB962C8B-B14F-4D97-AF65-F5344CB8AC3E}">
        <p14:creationId xmlns:p14="http://schemas.microsoft.com/office/powerpoint/2010/main" val="189667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8F6B90-BAEB-A443-9261-4AFC6FBC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>
            <a:normAutofit/>
          </a:bodyPr>
          <a:lstStyle/>
          <a:p>
            <a:r>
              <a:rPr lang="en-US" dirty="0"/>
              <a:t>Population Trends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5D6A71-66BA-4318-9523-FC968BB4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>
            <a:normAutofit/>
          </a:bodyPr>
          <a:lstStyle/>
          <a:p>
            <a:r>
              <a:rPr lang="en-US" dirty="0"/>
              <a:t>Decrease the impact of outdated data</a:t>
            </a:r>
          </a:p>
          <a:p>
            <a:r>
              <a:rPr lang="en-US" dirty="0"/>
              <a:t>Compare the population in 2011 and 2016</a:t>
            </a:r>
          </a:p>
          <a:p>
            <a:r>
              <a:rPr lang="en-US" dirty="0"/>
              <a:t>Waterfront Communities-The Island increases its population dramatically followed by Niagara and Henry Farm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A7A830F-E97E-564B-B662-BC639ED2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09"/>
          <a:stretch/>
        </p:blipFill>
        <p:spPr>
          <a:xfrm>
            <a:off x="6605588" y="2330450"/>
            <a:ext cx="4695826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D0051-3757-8647-8764-12BF48A6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9111"/>
            <a:ext cx="5435010" cy="1705617"/>
          </a:xfrm>
        </p:spPr>
        <p:txBody>
          <a:bodyPr>
            <a:normAutofit/>
          </a:bodyPr>
          <a:lstStyle/>
          <a:p>
            <a:r>
              <a:rPr lang="en-US" dirty="0"/>
              <a:t>Ethic Analysis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4CFFC8CC-8357-4EAE-8DE4-28B285E7F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5979"/>
            <a:ext cx="4906370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941093" y="-5979"/>
            <a:ext cx="2549950" cy="68639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D8B6B8D-FA66-EE40-B6B3-86B99D96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065277"/>
            <a:ext cx="5029200" cy="4727447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78B503-9C92-4D5C-8442-23F6AB250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224729"/>
            <a:ext cx="5435010" cy="4099872"/>
          </a:xfrm>
        </p:spPr>
        <p:txBody>
          <a:bodyPr>
            <a:normAutofit/>
          </a:bodyPr>
          <a:lstStyle/>
          <a:p>
            <a:r>
              <a:rPr lang="en-US" dirty="0"/>
              <a:t>Split the original dataset into a new data set with data: </a:t>
            </a:r>
          </a:p>
          <a:p>
            <a:pPr lvl="1"/>
            <a:r>
              <a:rPr lang="en-US" dirty="0"/>
              <a:t>The ethic </a:t>
            </a:r>
          </a:p>
          <a:p>
            <a:pPr lvl="1"/>
            <a:r>
              <a:rPr lang="en-US" dirty="0"/>
              <a:t>Total number of people with that ethic in Toronto</a:t>
            </a:r>
          </a:p>
          <a:p>
            <a:r>
              <a:rPr lang="en-US" dirty="0"/>
              <a:t>First 7 rows represent the continents </a:t>
            </a:r>
          </a:p>
          <a:p>
            <a:r>
              <a:rPr lang="en-US" dirty="0"/>
              <a:t>Starting with row 8 represents each country </a:t>
            </a:r>
          </a:p>
          <a:p>
            <a:r>
              <a:rPr lang="en-US" dirty="0"/>
              <a:t>Most people are European origins and Chinese ethic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66357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5E8"/>
      </a:lt2>
      <a:accent1>
        <a:srgbClr val="BA9C7E"/>
      </a:accent1>
      <a:accent2>
        <a:srgbClr val="A7A372"/>
      </a:accent2>
      <a:accent3>
        <a:srgbClr val="98A67E"/>
      </a:accent3>
      <a:accent4>
        <a:srgbClr val="84AD76"/>
      </a:accent4>
      <a:accent5>
        <a:srgbClr val="82AC89"/>
      </a:accent5>
      <a:accent6>
        <a:srgbClr val="76AD97"/>
      </a:accent6>
      <a:hlink>
        <a:srgbClr val="6084A9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531</Words>
  <Application>Microsoft Macintosh PowerPoint</Application>
  <PresentationFormat>Widescreen</PresentationFormat>
  <Paragraphs>108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Univers Condensed Light</vt:lpstr>
      <vt:lpstr>Walbaum Display Light</vt:lpstr>
      <vt:lpstr>AngleLinesVTI</vt:lpstr>
      <vt:lpstr>Open a Restaurant in Toronto</vt:lpstr>
      <vt:lpstr>Introduction</vt:lpstr>
      <vt:lpstr>Introduction</vt:lpstr>
      <vt:lpstr>Data</vt:lpstr>
      <vt:lpstr>Methodology</vt:lpstr>
      <vt:lpstr>Population Density </vt:lpstr>
      <vt:lpstr>PowerPoint Presentation</vt:lpstr>
      <vt:lpstr>Population Trends</vt:lpstr>
      <vt:lpstr>Ethic Analysis</vt:lpstr>
      <vt:lpstr>Finance Analysis</vt:lpstr>
      <vt:lpstr>Cluster of markets</vt:lpstr>
      <vt:lpstr>RGI Analysis</vt:lpstr>
      <vt:lpstr>result</vt:lpstr>
      <vt:lpstr>Discussion</vt:lpstr>
      <vt:lpstr>Conclusion</vt:lpstr>
      <vt:lpstr>Thanks for your watching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a Restaurant in Toronto</dc:title>
  <dc:creator>Xu Chenxin</dc:creator>
  <cp:lastModifiedBy>Xu Chenxin</cp:lastModifiedBy>
  <cp:revision>9</cp:revision>
  <cp:lastPrinted>2021-01-25T20:14:05Z</cp:lastPrinted>
  <dcterms:created xsi:type="dcterms:W3CDTF">2021-01-25T20:09:57Z</dcterms:created>
  <dcterms:modified xsi:type="dcterms:W3CDTF">2021-01-25T20:14:06Z</dcterms:modified>
</cp:coreProperties>
</file>